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8"/>
  </p:notesMasterIdLst>
  <p:sldIdLst>
    <p:sldId id="256" r:id="rId2"/>
    <p:sldId id="259" r:id="rId3"/>
    <p:sldId id="257" r:id="rId4"/>
    <p:sldId id="258" r:id="rId5"/>
    <p:sldId id="292" r:id="rId6"/>
    <p:sldId id="262" r:id="rId7"/>
    <p:sldId id="260" r:id="rId8"/>
    <p:sldId id="290" r:id="rId9"/>
    <p:sldId id="312" r:id="rId10"/>
    <p:sldId id="298" r:id="rId11"/>
    <p:sldId id="300" r:id="rId12"/>
    <p:sldId id="313" r:id="rId13"/>
    <p:sldId id="301" r:id="rId14"/>
    <p:sldId id="302" r:id="rId15"/>
    <p:sldId id="266" r:id="rId16"/>
    <p:sldId id="261" r:id="rId17"/>
    <p:sldId id="304" r:id="rId18"/>
    <p:sldId id="305" r:id="rId19"/>
    <p:sldId id="268" r:id="rId20"/>
    <p:sldId id="358" r:id="rId21"/>
    <p:sldId id="269" r:id="rId22"/>
    <p:sldId id="373" r:id="rId23"/>
    <p:sldId id="293" r:id="rId24"/>
    <p:sldId id="357" r:id="rId25"/>
    <p:sldId id="272" r:id="rId26"/>
    <p:sldId id="289" r:id="rId27"/>
    <p:sldId id="296" r:id="rId28"/>
    <p:sldId id="303" r:id="rId29"/>
    <p:sldId id="297" r:id="rId30"/>
    <p:sldId id="306" r:id="rId31"/>
    <p:sldId id="307" r:id="rId32"/>
    <p:sldId id="270" r:id="rId33"/>
    <p:sldId id="318" r:id="rId34"/>
    <p:sldId id="321" r:id="rId35"/>
    <p:sldId id="319" r:id="rId36"/>
    <p:sldId id="320" r:id="rId37"/>
    <p:sldId id="352" r:id="rId38"/>
    <p:sldId id="308" r:id="rId39"/>
    <p:sldId id="310" r:id="rId40"/>
    <p:sldId id="311" r:id="rId41"/>
    <p:sldId id="314" r:id="rId42"/>
    <p:sldId id="309" r:id="rId43"/>
    <p:sldId id="275" r:id="rId44"/>
    <p:sldId id="316" r:id="rId45"/>
    <p:sldId id="323" r:id="rId46"/>
    <p:sldId id="324" r:id="rId47"/>
    <p:sldId id="317" r:id="rId48"/>
    <p:sldId id="356" r:id="rId49"/>
    <p:sldId id="333" r:id="rId50"/>
    <p:sldId id="334" r:id="rId51"/>
    <p:sldId id="335" r:id="rId52"/>
    <p:sldId id="327" r:id="rId53"/>
    <p:sldId id="328" r:id="rId54"/>
    <p:sldId id="330" r:id="rId55"/>
    <p:sldId id="329" r:id="rId56"/>
    <p:sldId id="331" r:id="rId57"/>
    <p:sldId id="332" r:id="rId58"/>
    <p:sldId id="336" r:id="rId59"/>
    <p:sldId id="337" r:id="rId60"/>
    <p:sldId id="338" r:id="rId61"/>
    <p:sldId id="339" r:id="rId62"/>
    <p:sldId id="340" r:id="rId63"/>
    <p:sldId id="362" r:id="rId64"/>
    <p:sldId id="363" r:id="rId65"/>
    <p:sldId id="364" r:id="rId66"/>
    <p:sldId id="365" r:id="rId67"/>
    <p:sldId id="366" r:id="rId68"/>
    <p:sldId id="367" r:id="rId69"/>
    <p:sldId id="368" r:id="rId70"/>
    <p:sldId id="369" r:id="rId71"/>
    <p:sldId id="370" r:id="rId72"/>
    <p:sldId id="371" r:id="rId73"/>
    <p:sldId id="341" r:id="rId74"/>
    <p:sldId id="283" r:id="rId75"/>
    <p:sldId id="343" r:id="rId76"/>
    <p:sldId id="342" r:id="rId77"/>
    <p:sldId id="344" r:id="rId78"/>
    <p:sldId id="345" r:id="rId79"/>
    <p:sldId id="346" r:id="rId80"/>
    <p:sldId id="347" r:id="rId81"/>
    <p:sldId id="348" r:id="rId82"/>
    <p:sldId id="349" r:id="rId83"/>
    <p:sldId id="281" r:id="rId84"/>
    <p:sldId id="350" r:id="rId85"/>
    <p:sldId id="361" r:id="rId86"/>
    <p:sldId id="359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24129-82A9-4E07-9B18-5AE7121C54C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7CB07-3A64-4962-B787-1BF28241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4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8004C-9CAB-4945-A800-AD26BE857B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2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CB07-3A64-4962-B787-1BF282415150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3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1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1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7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5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3405-0768-4D21-BBAC-6A71ADB16E2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8C1C1-2505-4B5D-9598-46786A06E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1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q=https://www.visualdx.com/learnderm/skin-exam/palpate-for-elevation&amp;sa=U&amp;ved=0ahUKEwjgpu-L24PUAhWK6oMKHa_kBLM4KBDBbggWMAA&amp;usg=AFQjCNHv-UalUAHtGJL5g4E4cx6RBacld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q=http://www.medicinenet.com/image-collection/keloid_picture/picture.htm&amp;sa=U&amp;ved=0ahUKEwjzt8qTgpbVAhUr74MKHXEcAm04FBDBbggeMAQ&amp;usg=AFQjCNHVP4vQma_BwXrYWOHe2VeciVlADA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q=http://www.medicinenet.com/image-collection/hypertrophic_scar_picture/picture.htm&amp;sa=U&amp;ved=0ahUKEwim6-P1gpbVAhWJ34MKHXlVB2c4eBDBbggcMAM&amp;usg=AFQjCNE6gSoq5PVmBdyBOkZ0IgB5_EYlvQ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q=http://pathologyoutlines.com/topic/skinnontumorallergiccontact.html&amp;sa=U&amp;ved=0ahUKEwiFl4H995zUAhVMxYMKHdjaBxwQwW4INDAP&amp;usg=AFQjCNGkWEitLaa0PpNyr9pMROe_7KuohQ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url?q=http://www.healthline.com/health/impetigo&amp;sa=U&amp;ved=0ahUKEwjWq7XptonUAhXirVQKHSDGBX0QwW4IHjAE&amp;usg=AFQjCNEx1FZX26EJK5jBeD2a-OCU-dcZAQ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hyperlink" Target="https://en.wikipedia.org/wiki/File:OSC_Microbio_21_02_impetigo.jpg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s://www.google.com/url?q=https://www.dermquest.com/image-library/image/5044bfd1c97267166cd6711d&amp;sa=U&amp;ved=0ahUKEwjStr3DpJ3UAhVLhlQKHeCQAWo4FBDBbgggMAU&amp;usg=AFQjCNFuP-hA6IE3U49CAFPyVH4tuUYvH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ogle.com/url?q=http://www.pixzone.org/herpes-genital.html&amp;sa=U&amp;ved=0ahUKEwjtzPL2pJ3UAhXogFQKHVmyB_8QwW4IKjAK&amp;usg=AFQjCNEs9y-8xJ6d1FAEsnK_h-F6ODjN1Q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www.google.com/url?q=http://www.medicinenet.com/image-collection/herpes_simplex_virus_type_1_picture/picture.htm&amp;sa=U&amp;ved=0ahUKEwjStr3DpJ3UAhVLhlQKHeCQAWo4FBDBbggoMAk&amp;usg=AFQjCNEXDk6dHIEfbJ14RsfEAwT26cVaAg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s://www.google.com/url?q=http://www.healthline.com/health/molluscum-contagiosum&amp;sa=U&amp;ved=0ahUKEwiZxsej1pzUAhWq7YMKHfWMBc0QwW4IGjAC&amp;usg=AFQjCNHuJw5qnANrpjDSzoERgwfMixbVz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ogle.com/url?q=https://www.babycenter.com/0_molluscum-contagiosum_10332543.bc&amp;sa=U&amp;ved=0ahUKEwiZxsej1pzUAhWq7YMKHfWMBc0QwW4ILjAM&amp;usg=AFQjCNHSPr2pB9_bBZRhWauidg7NENZKMQ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s://www.google.com/url?q=http://www.healthline.com/health/molluscum-contagiosum&amp;sa=U&amp;ved=0ahUKEwiZxsej1pzUAhWq7YMKHfWMBc0QwW4ILDAL&amp;usg=AFQjCNHuJw5qnANrpjDSzoERgwfMixbVzg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hyperlink" Target="https://www.google.com/url?q=http://www.bestonlinemd.com/acanthosis-nigricans/&amp;sa=U&amp;ved=0ahUKEwjkjf7r0vzTAhVsz1QKHeGnDbsQwW4IHDAD&amp;usg=AFQjCNE8uHjmwl7KiENuQzhvOe9CCdVd6A" TargetMode="External"/><Relationship Id="rId7" Type="http://schemas.openxmlformats.org/officeDocument/2006/relationships/hyperlink" Target="https://www.google.com/url?q=https://en.wikipedia.org/wiki/Acanthosis_nigricans&amp;sa=U&amp;ved=0ahUKEwjkjf7r0vzTAhVsz1QKHeGnDbsQwW4IJDAH&amp;usg=AFQjCNHK1QsFj0JiMrA37tbbL600KRRPA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hyperlink" Target="https://www.google.com/url?q=http://www.regionalderm.com/Regional_Derm/files/acanthosis_nigricans.html&amp;sa=U&amp;ved=0ahUKEwjkjf7r0vzTAhVsz1QKHeGnDbsQwW4IKDAJ&amp;usg=AFQjCNEWKlllJkzLIOzrITxqEyVhEtj6JA" TargetMode="External"/><Relationship Id="rId10" Type="http://schemas.openxmlformats.org/officeDocument/2006/relationships/image" Target="../media/image27.jpeg"/><Relationship Id="rId4" Type="http://schemas.openxmlformats.org/officeDocument/2006/relationships/image" Target="../media/image24.jpeg"/><Relationship Id="rId9" Type="http://schemas.openxmlformats.org/officeDocument/2006/relationships/hyperlink" Target="https://www.google.com/url?q=http://www.healthline.com/health/acanthosis-nigricans&amp;sa=U&amp;ved=0ahUKEwjkjf7r0vzTAhVsz1QKHeGnDbsQwW4IKjAK&amp;usg=AFQjCNFQOteYK8GHXOqjPOeWe8oDpbCPbw" TargetMode="Externa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Commonly Seen Infectious and Non-Infectious Skin Disorders in the School-Aged Child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US" sz="3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3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Melinda Rodriguez DNP, APRN, FNP-BC</a:t>
            </a:r>
          </a:p>
          <a:p>
            <a:r>
              <a:rPr lang="en-US" sz="3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Nursing Education Doctor’s Hospital at Renaissance Health Systems</a:t>
            </a:r>
            <a:endParaRPr lang="en-US" sz="3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 History of Present Illness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Note recent or past changes in the skin: pruritus, dryness, sores, rashes, lumps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Symptoms: pain, exudate, bleeding, color changes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Recent drug exposure; chemicals; 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Generalized symptoms: fever, travel hx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Use of topical or oral medications 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8469" y="6412468"/>
            <a:ext cx="262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Seidel et al., (2015).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4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History (cont’d)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Eating habits; allergies to foods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Communicable disease exposure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Allergic disorders; asthma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Exposure to pets; animals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Skin injury; outdoor exposures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Nail biting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Thinning of hair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8469" y="6412468"/>
            <a:ext cx="262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Seidel et al., (2015).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8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Mechanisms of Self-Defense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Bacteria-Derived Chemicals</a:t>
            </a:r>
            <a:r>
              <a:rPr lang="en-US" sz="28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 </a:t>
            </a:r>
            <a:r>
              <a:rPr lang="en-US" sz="2800" dirty="0" smtClean="0">
                <a:latin typeface="Arial Narrow" panose="020B0606020202030204" pitchFamily="34" charset="0"/>
              </a:rPr>
              <a:t>skin, mucous membranes and GI tract, urethra and vagina have protective microorganisms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Common bacteria on the skin: staph and strept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C-difficile in the GI tract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Lactobacillus protection of the vaginal tract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9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Inspection of the Skin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Performed by inspection and palpation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Inspection: lighting is essential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Observe for symmetry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Adequate exposure of the skin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Inspect skin thickness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Assess for color variances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Assess for nevi; abnormally shaped; variegated colors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68469" y="6412468"/>
            <a:ext cx="262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Seidel et al., (2015).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3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Palpation of the Skin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Palpate for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Moisture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T</a:t>
            </a:r>
            <a:r>
              <a:rPr lang="en-US" dirty="0" smtClean="0">
                <a:latin typeface="Arial Narrow" panose="020B0606020202030204" pitchFamily="34" charset="0"/>
              </a:rPr>
              <a:t>emperature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Texture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Turgor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Mobility</a:t>
            </a:r>
          </a:p>
          <a:p>
            <a:pPr lvl="1"/>
            <a:endParaRPr lang="en-US" dirty="0"/>
          </a:p>
        </p:txBody>
      </p:sp>
      <p:pic>
        <p:nvPicPr>
          <p:cNvPr id="1028" name="Picture 4" descr="Image result for skin palp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4495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5710535"/>
            <a:ext cx="231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Arial Narrow" panose="020B0606020202030204" pitchFamily="34" charset="0"/>
              </a:rPr>
              <a:t>Visualdex.com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8469" y="6412468"/>
            <a:ext cx="262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Seidel et al., (2015).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4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Blood supply/nerve innervation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Blood supply to skin limited</a:t>
            </a:r>
          </a:p>
          <a:p>
            <a:r>
              <a:rPr lang="en-US" sz="2800" dirty="0" smtClean="0">
                <a:latin typeface="Arial Narrow" pitchFamily="34" charset="0"/>
              </a:rPr>
              <a:t>Include papillary capillaries</a:t>
            </a:r>
          </a:p>
          <a:p>
            <a:r>
              <a:rPr lang="en-US" sz="2800" dirty="0" smtClean="0">
                <a:latin typeface="Arial Narrow" pitchFamily="34" charset="0"/>
              </a:rPr>
              <a:t>Dermis facilitates the regulation of body temperature</a:t>
            </a:r>
          </a:p>
          <a:p>
            <a:r>
              <a:rPr lang="en-US" sz="2800" dirty="0" smtClean="0">
                <a:latin typeface="Arial Narrow" pitchFamily="34" charset="0"/>
              </a:rPr>
              <a:t>Evaporation of sweat cools body</a:t>
            </a:r>
          </a:p>
          <a:p>
            <a:r>
              <a:rPr lang="en-US" sz="2800" dirty="0" smtClean="0">
                <a:latin typeface="Arial Narrow" pitchFamily="34" charset="0"/>
              </a:rPr>
              <a:t>Regulates vasoconstriction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68547" y="6412468"/>
            <a:ext cx="272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McCance &amp; Huether, (2010). </a:t>
            </a:r>
          </a:p>
        </p:txBody>
      </p:sp>
    </p:spTree>
    <p:extLst>
      <p:ext uri="{BB962C8B-B14F-4D97-AF65-F5344CB8AC3E}">
        <p14:creationId xmlns:p14="http://schemas.microsoft.com/office/powerpoint/2010/main" val="347066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Morphological Criteria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Location of lesion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Determine whether primary or secondary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Shape of lesion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Margins/borders/irregularities</a:t>
            </a:r>
            <a:endParaRPr lang="en-US" dirty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Pigmentation/color/variations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Palpate texture/consistency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Wear gloves if open lesions present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54851" y="6412468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Seidel et al., (2015).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2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Morphological Characteristics of Lesions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Linear (in a line)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Stellate (star shaped)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Reticulate (netlike; lacy)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Mobilliform (maculopapular; confluent)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Irregular borders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Border raised above 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Advancing; spreading beyond borders (cellulitis)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6324600"/>
            <a:ext cx="1936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Seidel et al., (2015). </a:t>
            </a:r>
          </a:p>
        </p:txBody>
      </p:sp>
    </p:spTree>
    <p:extLst>
      <p:ext uri="{BB962C8B-B14F-4D97-AF65-F5344CB8AC3E}">
        <p14:creationId xmlns:p14="http://schemas.microsoft.com/office/powerpoint/2010/main" val="231592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Pigmentation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Flesh colored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Erythematous/pink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Salmon colored (psoriasis)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Black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Purple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Yellow/waxy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Pearly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Primary Skin Lesions 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Macule:</a:t>
            </a: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flat, circumscribed area; changes to color of skin; less than 1cm in diameter (freckle)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Papule: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elevated firm circumscribed area less than 1cm (wart)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Patch:</a:t>
            </a:r>
            <a:r>
              <a:rPr lang="en-US" sz="2800" dirty="0" smtClean="0">
                <a:latin typeface="Arial Narrow" pitchFamily="34" charset="0"/>
              </a:rPr>
              <a:t> a flat non-palpable irregular shaped macule; more than 1cm (vitiligo)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Plaque: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elevated, firm, rough with flat top surface; greater than 1cm in diameter ( psoriasis)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Vesicle:</a:t>
            </a:r>
            <a:r>
              <a:rPr lang="en-US" sz="2800" dirty="0" smtClean="0">
                <a:latin typeface="Arial Narrow" pitchFamily="34" charset="0"/>
              </a:rPr>
              <a:t> elevated, circumscribed superficial; does not extend to dermis, filled with serous fluid less than 1cm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0300" y="6412468"/>
            <a:ext cx="2641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McCance &amp; Huether, (</a:t>
            </a:r>
            <a:r>
              <a:rPr lang="en-US" dirty="0" smtClean="0">
                <a:latin typeface="Arial Narrow" panose="020B0606020202030204" pitchFamily="34" charset="0"/>
              </a:rPr>
              <a:t>2014).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7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Disclosures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Nothing to disclose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6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anose="020B0606020202030204" pitchFamily="34" charset="0"/>
              </a:rPr>
              <a:t>Primary Skin Lesions</a:t>
            </a:r>
          </a:p>
        </p:txBody>
      </p:sp>
      <p:pic>
        <p:nvPicPr>
          <p:cNvPr id="36867" name="Picture 3" descr="A:\102-macule%20p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4343400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4" descr="A:\papule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810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6096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Macule/Papule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21801"/>
      </p:ext>
    </p:extLst>
  </p:cSld>
  <p:clrMapOvr>
    <a:masterClrMapping/>
  </p:clrMapOvr>
  <p:transition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Secondary Lesions (cont’d)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Scale: </a:t>
            </a:r>
            <a:r>
              <a:rPr lang="en-US" sz="2800" dirty="0" smtClean="0">
                <a:latin typeface="Arial Narrow" pitchFamily="34" charset="0"/>
              </a:rPr>
              <a:t>heaped up keratinized flaky skin; thick or thin, dry variation in size (seborrheic dermatitis)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Lichenification: </a:t>
            </a:r>
            <a:r>
              <a:rPr lang="en-US" sz="2800" dirty="0" smtClean="0">
                <a:latin typeface="Arial Narrow" pitchFamily="34" charset="0"/>
              </a:rPr>
              <a:t>rough, thickened epidermis secondary to persistent rubbing, itching of skin; flexor surfaces of skin (chronic dermatitis)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Scar: </a:t>
            </a:r>
            <a:r>
              <a:rPr lang="en-US" sz="2800" dirty="0" smtClean="0">
                <a:latin typeface="Arial Narrow" pitchFamily="34" charset="0"/>
              </a:rPr>
              <a:t>thin to thick fibrous tissue; replaces normal skin following injury (healed wound)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Keloid:</a:t>
            </a:r>
            <a:r>
              <a:rPr lang="en-US" sz="2800" dirty="0" smtClean="0">
                <a:latin typeface="Arial Narrow" pitchFamily="34" charset="0"/>
              </a:rPr>
              <a:t> irregular-shaped, elevated progressively enlarging, goes beyond boundaries of the wound; excessive collagen formation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6500" y="6412468"/>
            <a:ext cx="2641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McCance &amp; Huether, (</a:t>
            </a:r>
            <a:r>
              <a:rPr lang="en-US" dirty="0" smtClean="0">
                <a:latin typeface="Arial Narrow" panose="020B0606020202030204" pitchFamily="34" charset="0"/>
              </a:rPr>
              <a:t>2014).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9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latin typeface="Arial Narrow" panose="020B0606020202030204" pitchFamily="34" charset="0"/>
              </a:rPr>
              <a:t>Secondary Lesions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1669" y="5181600"/>
            <a:ext cx="1937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Keloid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2669" y="5177135"/>
            <a:ext cx="1937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Scar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result for keloi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3" y="1752600"/>
            <a:ext cx="392595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72200" y="6457890"/>
            <a:ext cx="2927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</a:rPr>
              <a:t>m</a:t>
            </a:r>
            <a:r>
              <a:rPr lang="en-US" sz="2000" dirty="0" smtClean="0">
                <a:latin typeface="Arial Narrow" panose="020B0606020202030204" pitchFamily="34" charset="0"/>
              </a:rPr>
              <a:t>edicinenet.com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pic>
        <p:nvPicPr>
          <p:cNvPr id="1028" name="Picture 4" descr="Image result for sca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3581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507354"/>
      </p:ext>
    </p:extLst>
  </p:cSld>
  <p:clrMapOvr>
    <a:masterClrMapping/>
  </p:clrMapOvr>
  <p:transition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latin typeface="Arial Narrow" panose="020B0606020202030204" pitchFamily="34" charset="0"/>
              </a:rPr>
              <a:t>Vascular Skin Lesions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 Narrow" panose="020B0606020202030204" pitchFamily="34" charset="0"/>
              </a:rPr>
              <a:t>Spider angioma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; red central body with spider-like legs; blanches with pressure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 Narrow" panose="020B0606020202030204" pitchFamily="34" charset="0"/>
              </a:rPr>
              <a:t>Purpura</a:t>
            </a:r>
            <a:r>
              <a:rPr lang="en-US" altLang="en-US" sz="2800" i="1" dirty="0" smtClean="0">
                <a:latin typeface="Arial Narrow" panose="020B0606020202030204" pitchFamily="34" charset="0"/>
              </a:rPr>
              <a:t>;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 is red purple in color; non-</a:t>
            </a:r>
            <a:r>
              <a:rPr lang="en-US" altLang="en-US" sz="2800" dirty="0" err="1" smtClean="0">
                <a:latin typeface="Arial Narrow" panose="020B0606020202030204" pitchFamily="34" charset="0"/>
              </a:rPr>
              <a:t>blanchable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; greater than 0.5cm in diameter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 Narrow" panose="020B0606020202030204" pitchFamily="34" charset="0"/>
              </a:rPr>
              <a:t>Petechiae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; red-purple in color, non-</a:t>
            </a:r>
            <a:r>
              <a:rPr lang="en-US" altLang="en-US" sz="2800" dirty="0" err="1" smtClean="0">
                <a:latin typeface="Arial Narrow" panose="020B0606020202030204" pitchFamily="34" charset="0"/>
              </a:rPr>
              <a:t>blanchable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; less than 0.5cm in diameter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 Narrow" panose="020B0606020202030204" pitchFamily="34" charset="0"/>
              </a:rPr>
              <a:t>Telangiectasia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; fine, irregular red lines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 Narrow" panose="020B0606020202030204" pitchFamily="34" charset="0"/>
              </a:rPr>
              <a:t>Venous star; 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bluish spider; irregular shape does not blanch with pressure</a:t>
            </a:r>
          </a:p>
        </p:txBody>
      </p:sp>
    </p:spTree>
    <p:extLst>
      <p:ext uri="{BB962C8B-B14F-4D97-AF65-F5344CB8AC3E}">
        <p14:creationId xmlns:p14="http://schemas.microsoft.com/office/powerpoint/2010/main" val="190374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anose="020B0606020202030204" pitchFamily="34" charset="0"/>
              </a:rPr>
              <a:t>Vascular Lesions</a:t>
            </a:r>
          </a:p>
        </p:txBody>
      </p:sp>
      <p:pic>
        <p:nvPicPr>
          <p:cNvPr id="43011" name="Picture 3" descr="A:\SPI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581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A:\NOSEF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396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8269" y="5943600"/>
            <a:ext cx="2927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Telangiectasias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29630"/>
      </p:ext>
    </p:extLst>
  </p:cSld>
  <p:clrMapOvr>
    <a:masterClrMapping/>
  </p:clrMapOvr>
  <p:transition>
    <p:check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Narrow" pitchFamily="34" charset="0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Pigment Disorders of the Skin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Skin reflects emotional states</a:t>
            </a:r>
          </a:p>
          <a:p>
            <a:r>
              <a:rPr lang="en-US" sz="2800" dirty="0" smtClean="0">
                <a:latin typeface="Arial Narrow" pitchFamily="34" charset="0"/>
              </a:rPr>
              <a:t>Warmth and other responses are given/received</a:t>
            </a:r>
          </a:p>
          <a:p>
            <a:r>
              <a:rPr lang="en-US" sz="2800" dirty="0" smtClean="0">
                <a:latin typeface="Arial Narrow" pitchFamily="34" charset="0"/>
              </a:rPr>
              <a:t>Pigmentary skin disorder: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vitiligo</a:t>
            </a:r>
            <a:r>
              <a:rPr lang="en-US" sz="2800" dirty="0" smtClean="0">
                <a:latin typeface="Arial Narrow" pitchFamily="34" charset="0"/>
              </a:rPr>
              <a:t> affects people of all races, sudden appearances of white patches; vary in size, hereditary and genetic cause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Albinism:</a:t>
            </a: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genetic disorder absence of pigment in skin, hair, eyes; found in all races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Melasma:</a:t>
            </a: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darkened macules on face; OC use; exacerbated by sun exposure</a:t>
            </a:r>
            <a:endParaRPr lang="en-US" sz="28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77835" y="6260068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44747" y="6412468"/>
            <a:ext cx="272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McCance &amp; Huether, (2010). </a:t>
            </a:r>
          </a:p>
        </p:txBody>
      </p:sp>
    </p:spTree>
    <p:extLst>
      <p:ext uri="{BB962C8B-B14F-4D97-AF65-F5344CB8AC3E}">
        <p14:creationId xmlns:p14="http://schemas.microsoft.com/office/powerpoint/2010/main" val="325751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latin typeface="Arial Narrow" panose="020B0606020202030204" pitchFamily="34" charset="0"/>
              </a:rPr>
              <a:t>Assessment of the Adolescent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anose="020B0606020202030204" pitchFamily="34" charset="0"/>
              </a:rPr>
              <a:t>Increased oiliness or perspiration may be evident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anose="020B0606020202030204" pitchFamily="34" charset="0"/>
              </a:rPr>
              <a:t>Increased axillary perspiration related to maturity of the apocrine glands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anose="020B0606020202030204" pitchFamily="34" charset="0"/>
              </a:rPr>
              <a:t>Hair on extremities becomes coarser and darker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anose="020B0606020202030204" pitchFamily="34" charset="0"/>
              </a:rPr>
              <a:t>Pubic hair develops; secondary sex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92876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5146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Narrow" panose="020B0606020202030204" pitchFamily="34" charset="0"/>
              </a:rPr>
              <a:t>Infectious and Non-Infectious Conditions of the Skin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4038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2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Common Skin Disorders Seen in the Schools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Impetigo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Varicella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Scabies/Pediculosis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Herpes simplex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Contact dermatitis/eczema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Molluscum Contagiosum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Hand, Foot and Mouth Disease</a:t>
            </a:r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Fifth’s Disease (erythema infectiosum)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Rubeola /Measles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Stept Infection (Scarletina)</a:t>
            </a:r>
          </a:p>
        </p:txBody>
      </p:sp>
    </p:spTree>
    <p:extLst>
      <p:ext uri="{BB962C8B-B14F-4D97-AF65-F5344CB8AC3E}">
        <p14:creationId xmlns:p14="http://schemas.microsoft.com/office/powerpoint/2010/main" val="313230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Infectious vs. Non-Infectious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History of present illness is very important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Events that preceded the skin condition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Need to rule out trauma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Medication history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Previous outbreak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Fever and any other systemic symptoms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Allergies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4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Objectives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Discuss a brief overview of the anatomy and physiology of the skin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Discuss the importance of history collection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Discuss infectious skin disorders affecting  the school-aged child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Discuss the non-infectious skin disorders affecting the school-aged child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Discuss assessment and management of Acanthosis Nigricans (AN)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9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Eczema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Characterized by : acute inflammation, erythema, edema and vesiculation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Itching is often severe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Multiple causes; allergic contact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Common culprits: personal care products, fragrances, detergents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Often sudden in onset</a:t>
            </a: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41494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Prognosis/Management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Avoid provoking factors; eruption improves in 7-10 days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Excoriation secondary to itching/scratching could develop bacterial infection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Topical steroids (used sparingly and as directed)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Oral antihistamines (Benadryl)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Treatment often based on elimination of causing factor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7469" y="6400800"/>
            <a:ext cx="3080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Arial Narrow" panose="020B0606020202030204" pitchFamily="34" charset="0"/>
              </a:rPr>
              <a:t>Habif, (2011). 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7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Allergic Contact Dermatitis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Common T-cell mediated or delayed hypersensitivity</a:t>
            </a:r>
          </a:p>
          <a:p>
            <a:r>
              <a:rPr lang="en-US" sz="2800" dirty="0" smtClean="0">
                <a:latin typeface="Arial Narrow" pitchFamily="34" charset="0"/>
              </a:rPr>
              <a:t>Allergens: chemicals, foreign proteins, poison ivy</a:t>
            </a:r>
          </a:p>
          <a:p>
            <a:r>
              <a:rPr lang="en-US" sz="2800" dirty="0" smtClean="0">
                <a:latin typeface="Arial Narrow" pitchFamily="34" charset="0"/>
              </a:rPr>
              <a:t>Erythema, swelling with itching</a:t>
            </a:r>
          </a:p>
          <a:p>
            <a:r>
              <a:rPr lang="en-US" sz="2800" dirty="0" smtClean="0">
                <a:latin typeface="Arial Narrow" pitchFamily="34" charset="0"/>
              </a:rPr>
              <a:t>Vesicular lesions are where contact is made</a:t>
            </a:r>
          </a:p>
          <a:p>
            <a:r>
              <a:rPr lang="en-US" sz="2800" dirty="0" smtClean="0">
                <a:latin typeface="Arial Narrow" pitchFamily="34" charset="0"/>
              </a:rPr>
              <a:t>Removal is necessary to help with tissue repair</a:t>
            </a:r>
          </a:p>
          <a:p>
            <a:r>
              <a:rPr lang="en-US" sz="2800" dirty="0" smtClean="0">
                <a:latin typeface="Arial Narrow" pitchFamily="34" charset="0"/>
              </a:rPr>
              <a:t>Systemic steroids are one form of treatment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Atopic dermatitis: </a:t>
            </a:r>
            <a:r>
              <a:rPr lang="en-US" sz="2800" dirty="0" smtClean="0">
                <a:latin typeface="Arial Narrow" pitchFamily="34" charset="0"/>
              </a:rPr>
              <a:t>more common in infancy and childhood, usually associated with asthma, allergic rhinitis</a:t>
            </a:r>
          </a:p>
          <a:p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6147" y="6336268"/>
            <a:ext cx="272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McCance &amp; Huether, (</a:t>
            </a:r>
            <a:r>
              <a:rPr lang="en-US" dirty="0" smtClean="0">
                <a:latin typeface="Arial Narrow" panose="020B0606020202030204" pitchFamily="34" charset="0"/>
              </a:rPr>
              <a:t>2014).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1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Allergic Contact Dermatitis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Delayed type hypersensitivity reaction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Caused by skin contact with an allergen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Results in eczematous dermatitis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Common causes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Metals (nickel)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Rubber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Shoes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Preservatives in lotions, creams, cosmetics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67595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Allergic Contact Dermatitis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pic>
        <p:nvPicPr>
          <p:cNvPr id="3074" name="Picture 2" descr="Image result for allergic contact dermatitis is due 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3429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05869" y="4800600"/>
            <a:ext cx="2851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Pathologyoutlines.com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Photo of contact dermatit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76400"/>
            <a:ext cx="44577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92069" y="4876800"/>
            <a:ext cx="2775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Mayoclinic.org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3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Management/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Avoidance of the allergenic substance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Identification of allergen (patch testing)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Topical treatment (topical corticosteroids)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Choice of topical corticosteroids depends on body site affected (use sparingly on pediatric population)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3-week tapering course of oral corticosteroids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Education of patient/caregiver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45347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Pediatric Considerations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Allergies can develop after years of exposure to products/medications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Consider </a:t>
            </a:r>
            <a:r>
              <a:rPr lang="en-US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“patch” </a:t>
            </a:r>
            <a:r>
              <a:rPr lang="en-US" dirty="0" smtClean="0">
                <a:latin typeface="Arial Narrow" panose="020B0606020202030204" pitchFamily="34" charset="0"/>
              </a:rPr>
              <a:t>testing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Re-assessment of recent exposures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Assess the integrity of the skin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Be alert for S/S of infection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3653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Bacterial Infections of the Skin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Can result from primary skin lesions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Any break in the integrity of the skin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May result in erythema, edema, pain, pus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May result in systemic symptoms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Fever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Malaise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Myalgias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Nausea and vomiting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0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Impetigo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Highly contagious superficial skin infection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Caused by strept or staph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80% of cases caused by staph aureus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Occurs after minor skin injury, insect bite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Bacteria may colonize in the nasal passages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Warm climates and poor hygiene contribute to it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Lesions may be localized or wide spread; common on face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33424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Vesicles/pustules present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Red a moist base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Erythematous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Lesions often coalesce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Develop an adherent crust honey-yellow to white-brown in color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Thin-roofed bullae may develop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35303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Brief Overview of Integumentary System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Provides an elastic, rugged, self-regenerating cover for the body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Largest organ of the body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Includes: hair and nails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Maintains and keeps body structures in place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Impetigo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result for impetigo pictur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505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SC Microbio 21 02 impetig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10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6600" y="5410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Medicinenet.com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0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Pediatric Considerations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Most common bacterial infection in children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Rarely post-streptococcal glomerulonephritis may follow infection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Antibacterial soaps are recommended to be used twice daily for chronic cases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Bacterial culture may be indicated for chronic cases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6488668"/>
            <a:ext cx="292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Habif, (2011).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Treatment/Management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Disease is self-limiting; could spread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Localized infections: Mupirocin 2% topical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Oral antibiotics: </a:t>
            </a:r>
            <a:r>
              <a:rPr lang="en-US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doxycycline, clarithromycin, cephalexin (Keflex) x 10-14 days of treatment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Recurrent impetigo may require topical Mupirocin in the nares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Good handwashing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80680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Viral Infections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Verucca:</a:t>
            </a: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warts, common benign papillomas; caused by HPV; transmitted by direct contact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Herpes simplex: </a:t>
            </a:r>
            <a:r>
              <a:rPr lang="en-US" sz="2800" dirty="0" smtClean="0">
                <a:latin typeface="Arial Narrow" pitchFamily="34" charset="0"/>
              </a:rPr>
              <a:t>(HSV) infection of skin and mucous membranes; two types HSV 1 and HSV 2; symptoms begin with burning or tingling; umbilicated vesicles and erythema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itchFamily="34" charset="0"/>
              </a:rPr>
              <a:t>Herpes Zoster: </a:t>
            </a:r>
            <a:r>
              <a:rPr lang="en-US" sz="2800" dirty="0" smtClean="0">
                <a:latin typeface="Arial Narrow" pitchFamily="34" charset="0"/>
              </a:rPr>
              <a:t>shingles; acute localized vesicular eruption distributed along dermatomal segment; prevention via Zostavax vaccine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01635" y="6336268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0300" y="6412468"/>
            <a:ext cx="2641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McCance &amp; Huether, (</a:t>
            </a:r>
            <a:r>
              <a:rPr lang="en-US" dirty="0" smtClean="0">
                <a:latin typeface="Arial Narrow" panose="020B0606020202030204" pitchFamily="34" charset="0"/>
              </a:rPr>
              <a:t>2014).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Verruca Vulgaris 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Also known as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“warts”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Benign epidermal proliferations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Caused by human papilloma virus (HPV)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Over 150 different types of HPV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Transmission is by simple contact; often on non-intact skin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Local spread is caused by autoinoculation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Peak incidence ages 12-16 </a:t>
            </a:r>
            <a:r>
              <a:rPr lang="en-US" sz="2800" dirty="0" err="1" smtClean="0">
                <a:latin typeface="Arial Narrow" panose="020B0606020202030204" pitchFamily="34" charset="0"/>
              </a:rPr>
              <a:t>yrs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9718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Flesh-colored papules evolve into dome shaped, gray to brown, hyperkeratotic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, rough papules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Common sites: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Hands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Skin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Periungual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Knees, plantar surfaces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91632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Management/Treatment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Course is highly variable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Spontaneous resolution with time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2/3 of warts in children regress within 2 years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Multiple treatments are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OTC topical salicylic acid preparations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Duration of treatment is usually 8-12 weeks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Cryotherapy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Imiquimod 5% cream (Aldara)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404296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Herpes Simplex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Double-stranded DNA virus; two virus types (types 1 &amp; 2)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Type I associated with vesicular, ulcerative oral infections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Type II associated with genital infections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Primary infection can be asymptomatic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Spread by respiratory droplets, direct contact with active lesion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Contact with virus containing fluid: saliva, cervical secretions in people with no active disease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Symptoms occur 3-7 days after contact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10359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Herpes Simplex I &amp; II (HSV-1 and HSV2)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pic>
        <p:nvPicPr>
          <p:cNvPr id="4098" name="Picture 2" descr="Image result for herpes simplex viru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2590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herpes simplex viru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2590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herpes genital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3048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2700" y="5867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Clinicaladvisor.org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3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Primary Infection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Tenderness, pain, mild paresthesias or burning before onset of lesion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Grouped vesicles on erythematous base appear; subsequently erode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Lesions on the mucus membrane accumulate exudate; on skin may form a crust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Lesions last 2-6 weeks and heal without scarring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45653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Anatomy and Physiology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Comprised of several layers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Protects against microbial and foreign substance invasion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Regulates body temperature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Provides sensory perception via nerve endings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Produces vitamin D from precursors in skin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Contributes to blood pressure regulation </a:t>
            </a:r>
          </a:p>
          <a:p>
            <a:pPr marL="0" indent="0">
              <a:buNone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7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Recurrent Infection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Recurrence rate is same as primary infection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Local skin trauma, systemic changes (fatigue, fever) reactivate the virus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Travels down the peripheral nerve to site of initial infection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Prodromal symptoms may last 2-24 hours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Many can experience a decrease in outbreaks with time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49301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Education on how to prevent transmission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Avoid contact with open lesions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Infections can resolve without treatment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Children should be advised to avoid sharing drinks, eating utensils; kissing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Topical agents may be over-the-counter (OTC) or prescribed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Antiviral medications 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152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425290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Molluscum Contagiosum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Localized, self-limiting viral infection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Transmitted by self inoculation; skin to skin contact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Cause is DNA virus of the poxvirus family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May occur at any age: peaks between 3-9yrs and 16-24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Tenderness and itching of lesions may occur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Transmitted by close contact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7069" y="6305490"/>
            <a:ext cx="2318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Arial Narrow" panose="020B0606020202030204" pitchFamily="34" charset="0"/>
              </a:rPr>
              <a:t>Habif, (2011). 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2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Begins as 1-2 shiny, white to flesh-colored dome shaped firm papule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Small central whitish umbilication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(depression)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Untreated lesions persist for 6-9 months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Inflammation surrounding the lesion implies host immune response and nearing resolution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Children have lesions in the upper trunk, extremities and on face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22514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Molluscum Contagiosum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pic>
        <p:nvPicPr>
          <p:cNvPr id="2050" name="Picture 2" descr="Image result for molluscum contagios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69023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olluscum contagiosu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2600"/>
            <a:ext cx="2667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molluscum contagiosum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752600"/>
            <a:ext cx="2209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5200" y="4953000"/>
            <a:ext cx="26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Healthline.com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544234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 Narrow" panose="020B0606020202030204" pitchFamily="34" charset="0"/>
              </a:rPr>
              <a:t>Description: discrete, pink to flesh colored umbilicated dome-shaped lesions. (Habif, 2011). </a:t>
            </a:r>
            <a:endParaRPr lang="en-US" sz="2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7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Should be kept covered by clothing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Minimize transmission of the virus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Curettage to remove fairly painless and decreases recurrence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Imiquimod 5% cream (Aldara)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***** This lesion in young adults could indicate a sexual transmission.  If seen in pediatric population in genitalia suspect for sexual abuse.  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89359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Pediatric Considerations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Autoinoculation around eye is common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Lesions will resolve spontaneously with cell-mediated immunity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Primarily a sexually transmitted disease in young adults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Lesions will occur in the lower abdomen, genitalia and thighs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44202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Varicella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Highly contagious infection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Caused by varicella virus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Caused by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human herpes virus type 3</a:t>
            </a:r>
            <a:endParaRPr lang="en-US" sz="28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Transmission is via airborne droplets or vesicular fluid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Patients are contagious 2-days prior to outbreak of lesions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Prodromal symptoms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Low-grade fever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Headache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Generalized vesicular rash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  <a:p>
            <a:endParaRPr lang="en-US" sz="28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8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2722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Simultaneous presentation of lesions in various stages of development (vesicles, pustules, crusts)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Begin as 2-4mm red papule, then evolve to a thin-walled clear vesicle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Vesicle becomes umbilicated; fluid can become cloudy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Lesions eruption ceases within 4 days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Crusts fall within 7 days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0898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Symptomatic treatment includes use of bland, antipruritic lotions and antihistamines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Hydration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Tylenol or ibuprofen for fever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Cut nails short to avoid self-inoculation or skin infection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(impetigo)</a:t>
            </a:r>
            <a:endParaRPr lang="en-US" sz="28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Varicella vaccine is 96% effective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Seroconversion is 71-91% in healthy children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Children immunized with live attenuated virus may have a mild febrile illness; few vesicles 2 weeks after vaccine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416373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Functions of the Skin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 Narrow" pitchFamily="34" charset="0"/>
              </a:rPr>
              <a:t>Complex organs made up of may cell types</a:t>
            </a:r>
          </a:p>
          <a:p>
            <a:r>
              <a:rPr lang="en-US" dirty="0" smtClean="0">
                <a:latin typeface="Arial Narrow" pitchFamily="34" charset="0"/>
              </a:rPr>
              <a:t>Largest organ of the body</a:t>
            </a:r>
          </a:p>
          <a:p>
            <a:r>
              <a:rPr lang="en-US" dirty="0" smtClean="0">
                <a:latin typeface="Arial Narrow" pitchFamily="34" charset="0"/>
              </a:rPr>
              <a:t>Provides barrier between external and internal environments</a:t>
            </a:r>
          </a:p>
          <a:p>
            <a:r>
              <a:rPr lang="en-US" dirty="0" smtClean="0">
                <a:latin typeface="Arial Narrow" pitchFamily="34" charset="0"/>
              </a:rPr>
              <a:t>Provides protection against organisms</a:t>
            </a:r>
          </a:p>
          <a:p>
            <a:r>
              <a:rPr lang="en-US" dirty="0" smtClean="0">
                <a:latin typeface="Arial Narrow" pitchFamily="34" charset="0"/>
              </a:rPr>
              <a:t>Skin receptors relay: touch, pressure, temperature and pain to CNS</a:t>
            </a:r>
          </a:p>
          <a:p>
            <a:r>
              <a:rPr lang="en-US" dirty="0" smtClean="0">
                <a:latin typeface="Arial Narrow" pitchFamily="34" charset="0"/>
              </a:rPr>
              <a:t>Also provide ability for localization and discrimination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642773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McCance &amp; Huether, (2014).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9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Hand, Foot and Mouth Disease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Highly contagious viral infection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Causes aphthae-like oral erosions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Vesicular lesions on hands and feet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Self limiting 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Associated with coxsackie virus A-16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Incubation period 4-6 days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Spread is by nose and throat discharge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Mild symptoms of sore throat and malaise; abdominal pain 1-2 days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20% develop cervical lymphadenopathy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676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46496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Oral aphthae-like erosions vary 10 or more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Cutaneous lesions occur in 2/3 of patients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Begin as 3-7mm red macules, becoming pale, white oval vesicles with red areola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Healing occurs in approximately 7 days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426438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Children may be isolated during most contagious period (3-7 days)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Fever/pain controlled with Tylenol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Cool fluids; acidic food avoided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Need to keep child well hydrated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Antiviral medication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8723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Erythema Infectiosum (Fifth’s Disease)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Arial Narrow" panose="020B0606020202030204" pitchFamily="34" charset="0"/>
              </a:rPr>
              <a:t>Also known as </a:t>
            </a:r>
            <a:r>
              <a:rPr lang="en-US" sz="30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“slapped cheek” </a:t>
            </a:r>
            <a:r>
              <a:rPr lang="en-US" sz="3000" dirty="0" smtClean="0">
                <a:latin typeface="Arial Narrow" panose="020B0606020202030204" pitchFamily="34" charset="0"/>
              </a:rPr>
              <a:t>syndrome</a:t>
            </a:r>
          </a:p>
          <a:p>
            <a:r>
              <a:rPr lang="en-US" sz="3000" dirty="0" smtClean="0">
                <a:latin typeface="Arial Narrow" panose="020B0606020202030204" pitchFamily="34" charset="0"/>
              </a:rPr>
              <a:t>Viral exanthem</a:t>
            </a:r>
          </a:p>
          <a:p>
            <a:r>
              <a:rPr lang="en-US" sz="3000" dirty="0" smtClean="0">
                <a:latin typeface="Arial Narrow" panose="020B0606020202030204" pitchFamily="34" charset="0"/>
              </a:rPr>
              <a:t>Occurs mostly in the winter and spring</a:t>
            </a:r>
          </a:p>
          <a:p>
            <a:r>
              <a:rPr lang="en-US" sz="3000" dirty="0" smtClean="0">
                <a:latin typeface="Arial Narrow" panose="020B0606020202030204" pitchFamily="34" charset="0"/>
              </a:rPr>
              <a:t>Caused by parvovirus B19</a:t>
            </a:r>
          </a:p>
          <a:p>
            <a:r>
              <a:rPr lang="en-US" sz="3000" dirty="0" smtClean="0">
                <a:latin typeface="Arial Narrow" panose="020B0606020202030204" pitchFamily="34" charset="0"/>
              </a:rPr>
              <a:t>Transmitted via respiratory secretions, blood or vertically from mother to fetus</a:t>
            </a:r>
          </a:p>
          <a:p>
            <a:r>
              <a:rPr lang="en-US" sz="3000" dirty="0" smtClean="0">
                <a:latin typeface="Arial Narrow" panose="020B0606020202030204" pitchFamily="34" charset="0"/>
              </a:rPr>
              <a:t>Peak age is between 5-14 years</a:t>
            </a:r>
          </a:p>
          <a:p>
            <a:r>
              <a:rPr lang="en-US" sz="3000" dirty="0" smtClean="0">
                <a:latin typeface="Arial Narrow" panose="020B0606020202030204" pitchFamily="34" charset="0"/>
              </a:rPr>
              <a:t>Prodromal symptoms: low grade fever, pruritus, malaise, sore throat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6132" y="6412468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22582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Facial erythema (slapped cheek)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Red papules on cheeks that coalesce 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2-days after onset of facial rash, lacy, erythema in a “fish-net” pattern on trunk and proximal extremities, buttocks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Fades within 6-14 days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May appear 2-3 weeks; factors such as sunlight, hot water and emotional/physical activity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Adults may experience myalgias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75222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Prognosis/Treatment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Exposed pregnant women should seek serological testing and follow up with PCP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Child is not considered infectious once rash develops; may return to school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Most infections are self-limiting without consequence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NSAIDS can control myalgias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Control fever, hydration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Pregnant woman exposed should seek OB/GYN care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70932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408214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Erythema Infectiosum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AutoShape 2" descr="Image result for pictures of fifths disease"/>
          <p:cNvSpPr>
            <a:spLocks noChangeAspect="1" noChangeArrowheads="1"/>
          </p:cNvSpPr>
          <p:nvPr/>
        </p:nvSpPr>
        <p:spPr bwMode="auto">
          <a:xfrm>
            <a:off x="0" y="-136525"/>
            <a:ext cx="17049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pictures of fifths disease"/>
          <p:cNvSpPr>
            <a:spLocks noChangeAspect="1" noChangeArrowheads="1"/>
          </p:cNvSpPr>
          <p:nvPr/>
        </p:nvSpPr>
        <p:spPr bwMode="auto">
          <a:xfrm>
            <a:off x="152400" y="15875"/>
            <a:ext cx="17049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Fifth Disease Adults fifth disease in children and adults - vir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87500"/>
            <a:ext cx="3533775" cy="351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fth disease 4 fifth disease 5 fifth diseas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87500"/>
            <a:ext cx="3581400" cy="351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6600" y="5238690"/>
            <a:ext cx="2165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Webmd.com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2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Kawasaki Disease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Also known as mucocutaneous lymph node syndrome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Morbidity and mortality associated with cardiovascular complications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Ages range from 7 weeks to 12 years; adult cases rare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Recurrence is rare</a:t>
            </a:r>
          </a:p>
          <a:p>
            <a:r>
              <a:rPr lang="en-US" sz="2400" dirty="0" smtClean="0">
                <a:latin typeface="Arial Narrow" panose="020B0606020202030204" pitchFamily="34" charset="0"/>
              </a:rPr>
              <a:t>Diagnosis based on having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Fever of unknown origin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Bilateral conjuntiva injection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Cervical lymphadenopathy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Exanthem with vesicles and or crusts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Coronary artery aneurysms</a:t>
            </a:r>
          </a:p>
        </p:txBody>
      </p:sp>
    </p:spTree>
    <p:extLst>
      <p:ext uri="{BB962C8B-B14F-4D97-AF65-F5344CB8AC3E}">
        <p14:creationId xmlns:p14="http://schemas.microsoft.com/office/powerpoint/2010/main" val="156932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Conjunctival injection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Uveitis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Lips and oral pharynx erythematous, dry fissured, cracked and crusted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Hypertrophic tongue papillae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(strawberry tongue)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Extremities (2-5 days) feet become edematous and tender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Desquamation of the hands and feet; peeling of skin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Rash is polymorphous,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macular, papular, urticarial-like lesions; diaper dermatitis</a:t>
            </a:r>
          </a:p>
        </p:txBody>
      </p:sp>
    </p:spTree>
    <p:extLst>
      <p:ext uri="{BB962C8B-B14F-4D97-AF65-F5344CB8AC3E}">
        <p14:creationId xmlns:p14="http://schemas.microsoft.com/office/powerpoint/2010/main" val="226037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Non-Skin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Fever without chills or seats can last 15-30 days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Fever begins abruptly and spikes dos not respond to antibiotics or antipyretics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Cervical lymphadenopathy, often limited to one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Cardiac involvement; myocarditis, tachycardia and arrhythmias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Coronary artery aneurysms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Acute phase leukocytosis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5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Overview of the Skin Assessment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Problems may arise from many mechanisms and inflammatory processes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Some causes may be environmental, traumatic and secondary to exposures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Evaluation of skin disorders require a in-depth focus history and PE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Assess for infectious symptoms: fever, itching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Look at the presentation of lesion, configuration and distribution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64124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anose="020B0606020202030204" pitchFamily="34" charset="0"/>
              </a:rPr>
              <a:t>Seidel, Ball, Dains et al., (2015).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I.V. immune globulin (IVIG)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Methylprednisolone an alternative to IVIG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Close monitoring of patient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Hydration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Oral care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Rest; control of fever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8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Kawasaki Disease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pic>
        <p:nvPicPr>
          <p:cNvPr id="1028" name="Picture 4" descr="Signs &amp; Symptoms: Kawasaki Diseas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43902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09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Streptococcal Infection/Scarletina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Posterior pharynx is erythematous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Enlarged palatine tonsils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Cervical lymphadenopathy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Fever, malaise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Post infection: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Skin develops dry sandpaper appearance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Arial Narrow" panose="020B0606020202030204" pitchFamily="34" charset="0"/>
            </a:endParaRPr>
          </a:p>
          <a:p>
            <a:endParaRPr lang="en-US" sz="28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8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Pediculosis (head lice)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Flattened, wingless, insects; infest hair of scalp, body and pubic region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Attach to the skin and feed on human blood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Lay eggs (nits) on shaft of hair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Highly contagious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Direct contact primary source of transmission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Lice live about 30 days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Females lay 7-10 nits daily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Lay nits 1cm from scalp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54645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Pediculosis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pic>
        <p:nvPicPr>
          <p:cNvPr id="3" name="Picture 4" descr="http://www.thieme.de/viamedici/medizin/krankheiten/pediculosis_bil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33528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http://www.une.edu.ve/kids/piojos/pioj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991" y="1473344"/>
            <a:ext cx="3190009" cy="431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94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Standard is topical with Permethrin rinse 1% OTC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Permethrin 5% is administered for treatment failures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Home remedies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Application of Vaseline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Mayonnaise or pomades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Apply shower cap and keep overnight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Hair clean 1-2-3 kills lice on contact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Oral prescribed treatments; Bactrim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Oral antibiotics for secondary infection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Nit removal (may use vinegar with 50% water)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53842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Scabies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Parasitic infection caused by mite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Sarcoptes scabiei</a:t>
            </a:r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Complaints are of intense itching, unremitting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Common presentation in one member of the family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Can be seen in families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Skin findings: curved burrow, can be linear and S-shaped; slightly elevated vesicle or papule 1-2mm in size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Can be found in intertriginous areas, webs of fingers, wrists, sides of hands, feet, lateral fingers and toes. genitalia</a:t>
            </a:r>
          </a:p>
        </p:txBody>
      </p:sp>
      <p:sp>
        <p:nvSpPr>
          <p:cNvPr id="4" name="Rectangle 3"/>
          <p:cNvSpPr/>
          <p:nvPr/>
        </p:nvSpPr>
        <p:spPr>
          <a:xfrm>
            <a:off x="73152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22583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Permethrin or lindane </a:t>
            </a:r>
            <a:r>
              <a:rPr lang="en-US" sz="2800" dirty="0" smtClean="0">
                <a:latin typeface="Arial Narrow" panose="020B0606020202030204" pitchFamily="34" charset="0"/>
              </a:rPr>
              <a:t>applied to entire skin surface from the neck down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Patient should bathe after 12 hours of application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Avoid eyes and mouth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Benzyl benzoate bath and lotion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All clothes must be washed; bed linen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Post treatment pruritus can occur 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Assessment for areas of topical infection from scratching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2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67222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Lyme Disease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Tick-borne disease; </a:t>
            </a:r>
            <a:r>
              <a:rPr lang="en-US" sz="28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Borrelia burgdorferi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endParaRPr lang="en-US" sz="28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Evolves through 3 stages; affects almost all organ systems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Cutaneous eruption of Lyme disease is called erythema migrans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Onset of disease is 3-28 days after tick bite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3 Stages: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Stage I: expanding target like patch; flu like symptoms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Stage II: cardiac and neurological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Stage III: arthritis and continuous neuro problems persist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2249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Initial tick bite, inflamed bite reaction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Tick must stay attached for at least 24 hours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Skin changes (erythema migrans)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Begins with a small papule with slowly enlarging ring of erythema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20-50% of people have multiple rings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163429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anose="020B0606020202030204" pitchFamily="34" charset="0"/>
              </a:rPr>
              <a:t>External Clues to Internal Problems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anose="020B0606020202030204" pitchFamily="34" charset="0"/>
              </a:rPr>
              <a:t>Persistent pruritus may indicate chronic renal failure, liver disease, diabetes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anose="020B0606020202030204" pitchFamily="34" charset="0"/>
              </a:rPr>
              <a:t>Supernumerary nipples located along mammary ridge, may be associated with renal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anose="020B0606020202030204" pitchFamily="34" charset="0"/>
              </a:rPr>
              <a:t>Facial port wine stain may be associated with ocular defects, malformation of meninges</a:t>
            </a:r>
          </a:p>
        </p:txBody>
      </p:sp>
    </p:spTree>
    <p:extLst>
      <p:ext uri="{BB962C8B-B14F-4D97-AF65-F5344CB8AC3E}">
        <p14:creationId xmlns:p14="http://schemas.microsoft.com/office/powerpoint/2010/main" val="226556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Prevention of tick bites/exposure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Wearing protective garments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Frequent assessment of skin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N-diethyl-meta-</a:t>
            </a:r>
            <a:r>
              <a:rPr lang="en-US" sz="2800" dirty="0" err="1" smtClean="0">
                <a:latin typeface="Arial Narrow" panose="020B0606020202030204" pitchFamily="34" charset="0"/>
              </a:rPr>
              <a:t>tolumide</a:t>
            </a:r>
            <a:r>
              <a:rPr lang="en-US" sz="2800" dirty="0" smtClean="0">
                <a:latin typeface="Arial Narrow" panose="020B0606020202030204" pitchFamily="34" charset="0"/>
              </a:rPr>
              <a:t> on skin/</a:t>
            </a:r>
            <a:r>
              <a:rPr lang="en-US" sz="2800" dirty="0" err="1" smtClean="0">
                <a:latin typeface="Arial Narrow" panose="020B0606020202030204" pitchFamily="34" charset="0"/>
              </a:rPr>
              <a:t>permethrin</a:t>
            </a:r>
            <a:r>
              <a:rPr lang="en-US" sz="2800" dirty="0" smtClean="0">
                <a:latin typeface="Arial Narrow" panose="020B0606020202030204" pitchFamily="34" charset="0"/>
              </a:rPr>
              <a:t> on clothes (need to check with PCP for safety)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Early symptoms of disease treated with 21 days of treatment with Doxycycline, or </a:t>
            </a:r>
            <a:r>
              <a:rPr lang="en-US" sz="2800" dirty="0" err="1" smtClean="0">
                <a:latin typeface="Arial Narrow" panose="020B0606020202030204" pitchFamily="34" charset="0"/>
              </a:rPr>
              <a:t>Ceftin</a:t>
            </a:r>
            <a:r>
              <a:rPr lang="en-US" sz="2800" dirty="0" smtClean="0">
                <a:latin typeface="Arial Narrow" panose="020B0606020202030204" pitchFamily="34" charset="0"/>
              </a:rPr>
              <a:t>, or Amoxicillin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Seek PCP care ASAP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7911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Acanthosis Nigricans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Elevated, velvety hyperpigmentation of the flexural skin, neck, axillae and groin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Commonly associated with obesity, diabetes, endocrinopathies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Patients complain about an asymptomatic dirty appearance to skin folds; not removed by vigorous washing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May be a family hx of eruption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43800" y="63246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360845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Skin/Non-Skin Findings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AN is a cutaneous marker of tissue insulin resistance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Patients without DM have increased levels of circulating insulin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Glucose levels may be elevated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Impaired response to exogenous insulin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Can be caused by estrogens and nicotinic acid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Less common: tumors of the lung, prostate, breast and ovary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257047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Acanthosis Nigricans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result for acanthosis nigrican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200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canthosis nigrican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276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canthosis nigricans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3276599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acanthosis nigricans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91000"/>
            <a:ext cx="3505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64604" y="2895600"/>
            <a:ext cx="239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Nape of Neck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3069" y="6400800"/>
            <a:ext cx="132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Axilla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8868" y="6400800"/>
            <a:ext cx="224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Trunk/Axillae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2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Management and Treatment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Skin eruption does not cause require treatment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Treatment is necessary for obesity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Evaluation for the presence of diabetes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Evaluation of blood pressure, measurement of body mass index (BMI)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Goal of therapy is to correct underlying disease process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Correction of hyperinsulemia (metabolic syndrome)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Weight reduction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6400800"/>
            <a:ext cx="13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 Narrow" panose="020B0606020202030204" pitchFamily="34" charset="0"/>
              </a:rPr>
              <a:t>Habif, (2011). </a:t>
            </a:r>
          </a:p>
        </p:txBody>
      </p:sp>
    </p:spTree>
    <p:extLst>
      <p:ext uri="{BB962C8B-B14F-4D97-AF65-F5344CB8AC3E}">
        <p14:creationId xmlns:p14="http://schemas.microsoft.com/office/powerpoint/2010/main" val="73966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Summary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Proper assessment of skin disorder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Assess for system involvement; fever, malaise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Educate children and families on the importance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Proper hygiene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Early evaluation by PCP and follow-up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Referral and reporting of communicable diseases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Refer to communicable disease reference chart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199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References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American Diabetes Association (2017). </a:t>
            </a:r>
            <a:r>
              <a:rPr lang="en-US" sz="2000" i="1" dirty="0" smtClean="0">
                <a:latin typeface="Arial Narrow" panose="020B0606020202030204" pitchFamily="34" charset="0"/>
              </a:rPr>
              <a:t>Standards of medical care in diabetes-2017</a:t>
            </a:r>
            <a:r>
              <a:rPr lang="en-US" sz="20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    Diabetes Care: The Journal of Clinical and Applied Research and Education. 40(1), </a:t>
            </a:r>
          </a:p>
          <a:p>
            <a:pPr marL="0" indent="0">
              <a:buNone/>
            </a:pP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    pgs. 1-142.</a:t>
            </a: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Habif, T.P., Campbell, J.L., Chapman, M.S., Dinulos, J.G.H, &amp; Zug, K.A. (2011). </a:t>
            </a:r>
            <a:r>
              <a:rPr lang="en-US" sz="2000" i="1" dirty="0" smtClean="0">
                <a:latin typeface="Arial Narrow" panose="020B0606020202030204" pitchFamily="34" charset="0"/>
              </a:rPr>
              <a:t>Skin </a:t>
            </a:r>
          </a:p>
          <a:p>
            <a:pPr marL="0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 smtClean="0">
                <a:latin typeface="Arial Narrow" panose="020B0606020202030204" pitchFamily="34" charset="0"/>
              </a:rPr>
              <a:t>    </a:t>
            </a:r>
            <a:r>
              <a:rPr lang="en-US" sz="2000" i="1" dirty="0" smtClean="0">
                <a:latin typeface="Arial Narrow" panose="020B0606020202030204" pitchFamily="34" charset="0"/>
              </a:rPr>
              <a:t>disease: Diagnosis &amp; Treatment</a:t>
            </a:r>
            <a:r>
              <a:rPr lang="en-US" sz="2000" u="sng" dirty="0" smtClean="0">
                <a:latin typeface="Arial Narrow" panose="020B0606020202030204" pitchFamily="34" charset="0"/>
              </a:rPr>
              <a:t>,</a:t>
            </a:r>
            <a:r>
              <a:rPr lang="en-US" sz="2000" b="1" dirty="0" smtClean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3</a:t>
            </a:r>
            <a:r>
              <a:rPr lang="en-US" sz="2000" baseline="30000" dirty="0" smtClean="0">
                <a:latin typeface="Arial Narrow" panose="020B0606020202030204" pitchFamily="34" charset="0"/>
              </a:rPr>
              <a:t>rd</a:t>
            </a:r>
            <a:r>
              <a:rPr lang="en-US" sz="2000" dirty="0" smtClean="0">
                <a:latin typeface="Arial Narrow" panose="020B0606020202030204" pitchFamily="34" charset="0"/>
              </a:rPr>
              <a:t> Ed. Saunders Elsevier, New York, NY</a:t>
            </a: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McCance, K.L., Huether, S.E., Brashers, V.L, &amp; Rote,N.S. (2014). </a:t>
            </a:r>
            <a:r>
              <a:rPr lang="en-US" sz="2000" i="1" dirty="0" smtClean="0">
                <a:latin typeface="Arial Narrow" panose="020B0606020202030204" pitchFamily="34" charset="0"/>
              </a:rPr>
              <a:t>Pathophysiology: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    </a:t>
            </a:r>
            <a:r>
              <a:rPr lang="en-US" sz="2000" i="1" dirty="0" smtClean="0">
                <a:latin typeface="Arial Narrow" panose="020B0606020202030204" pitchFamily="34" charset="0"/>
              </a:rPr>
              <a:t>The biological basis for disease in adults and children</a:t>
            </a:r>
            <a:r>
              <a:rPr lang="en-US" sz="2000" dirty="0" smtClean="0">
                <a:latin typeface="Arial Narrow" panose="020B0606020202030204" pitchFamily="34" charset="0"/>
              </a:rPr>
              <a:t>. 7</a:t>
            </a:r>
            <a:r>
              <a:rPr lang="en-US" sz="2000" baseline="30000" dirty="0" smtClean="0">
                <a:latin typeface="Arial Narrow" panose="020B0606020202030204" pitchFamily="34" charset="0"/>
              </a:rPr>
              <a:t>th</a:t>
            </a:r>
            <a:r>
              <a:rPr lang="en-US" sz="2000" dirty="0" smtClean="0">
                <a:latin typeface="Arial Narrow" panose="020B0606020202030204" pitchFamily="34" charset="0"/>
              </a:rPr>
              <a:t> Ed. St. Louis, Missouri.</a:t>
            </a: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National Institute of Diabetes and Digestive and Kidney Diseases [NIDDK]. (2017). 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     Retrieved from: http://www.niddk.nih.gov.health-information/diabetes/overview/</a:t>
            </a:r>
          </a:p>
          <a:p>
            <a:pPr marL="0" indent="0">
              <a:buNone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Seidel, H.M., Ball, J.W., Dains, J.E., Flynn, J.A., Solomon, B.S., &amp; Stewart, R.W. 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     (2015). Mosby’s Guide to Physical Examination, 8</a:t>
            </a:r>
            <a:r>
              <a:rPr lang="en-US" sz="2000" baseline="30000" dirty="0" smtClean="0">
                <a:latin typeface="Arial Narrow" panose="020B0606020202030204" pitchFamily="34" charset="0"/>
              </a:rPr>
              <a:t>th</a:t>
            </a:r>
            <a:r>
              <a:rPr lang="en-US" sz="2000" dirty="0" smtClean="0">
                <a:latin typeface="Arial Narrow" panose="020B0606020202030204" pitchFamily="34" charset="0"/>
              </a:rPr>
              <a:t> Ed., Elsevier, St. Louis, Missouri. 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Age-Appropriate History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Gather data specific to current skin problems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Family, PMH of similar problems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Skin care routines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Recent changes in skin, hair or nail care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Sun-exposure habits; use of sunscreen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Medication history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Onset, date of occurrence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History of recent travel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Rx medications; OTC medications, lotions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7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3864</Words>
  <Application>Microsoft Office PowerPoint</Application>
  <PresentationFormat>On-screen Show (4:3)</PresentationFormat>
  <Paragraphs>616</Paragraphs>
  <Slides>86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Office Theme</vt:lpstr>
      <vt:lpstr>Commonly Seen Infectious and Non-Infectious Skin Disorders in the School-Aged Child</vt:lpstr>
      <vt:lpstr>Disclosures</vt:lpstr>
      <vt:lpstr>Objectives</vt:lpstr>
      <vt:lpstr>Brief Overview of Integumentary System</vt:lpstr>
      <vt:lpstr>Anatomy and Physiology</vt:lpstr>
      <vt:lpstr>Functions of the Skin</vt:lpstr>
      <vt:lpstr>Overview of the Skin Assessment</vt:lpstr>
      <vt:lpstr>External Clues to Internal Problems</vt:lpstr>
      <vt:lpstr>Age-Appropriate History</vt:lpstr>
      <vt:lpstr> History of Present Illness</vt:lpstr>
      <vt:lpstr>History (cont’d)</vt:lpstr>
      <vt:lpstr>Mechanisms of Self-Defense</vt:lpstr>
      <vt:lpstr>Inspection of the Skin</vt:lpstr>
      <vt:lpstr>Palpation of the Skin</vt:lpstr>
      <vt:lpstr>Blood supply/nerve innervation</vt:lpstr>
      <vt:lpstr>Morphological Criteria</vt:lpstr>
      <vt:lpstr>Morphological Characteristics of Lesions</vt:lpstr>
      <vt:lpstr>Pigmentation</vt:lpstr>
      <vt:lpstr>Primary Skin Lesions </vt:lpstr>
      <vt:lpstr>Primary Skin Lesions</vt:lpstr>
      <vt:lpstr>Secondary Lesions (cont’d)</vt:lpstr>
      <vt:lpstr>Secondary Lesions</vt:lpstr>
      <vt:lpstr>Vascular Skin Lesions</vt:lpstr>
      <vt:lpstr>Vascular Lesions</vt:lpstr>
      <vt:lpstr> Pigment Disorders of the Skin</vt:lpstr>
      <vt:lpstr>Assessment of the Adolescent</vt:lpstr>
      <vt:lpstr>PowerPoint Presentation</vt:lpstr>
      <vt:lpstr>Common Skin Disorders Seen in the Schools</vt:lpstr>
      <vt:lpstr>Infectious vs. Non-Infectious</vt:lpstr>
      <vt:lpstr>Eczema</vt:lpstr>
      <vt:lpstr>Prognosis/Management</vt:lpstr>
      <vt:lpstr>Allergic Contact Dermatitis</vt:lpstr>
      <vt:lpstr>Allergic Contact Dermatitis</vt:lpstr>
      <vt:lpstr>Allergic Contact Dermatitis</vt:lpstr>
      <vt:lpstr>Management/ Treatment</vt:lpstr>
      <vt:lpstr>Pediatric Considerations</vt:lpstr>
      <vt:lpstr>Bacterial Infections of the Skin</vt:lpstr>
      <vt:lpstr>Impetigo</vt:lpstr>
      <vt:lpstr>Skin Findings</vt:lpstr>
      <vt:lpstr>Impetigo</vt:lpstr>
      <vt:lpstr>Pediatric Considerations</vt:lpstr>
      <vt:lpstr>Treatment/Management</vt:lpstr>
      <vt:lpstr>Viral Infections</vt:lpstr>
      <vt:lpstr>Verruca Vulgaris </vt:lpstr>
      <vt:lpstr>Skin Findings</vt:lpstr>
      <vt:lpstr>Management/Treatment</vt:lpstr>
      <vt:lpstr>Herpes Simplex</vt:lpstr>
      <vt:lpstr>Herpes Simplex I &amp; II (HSV-1 and HSV2)</vt:lpstr>
      <vt:lpstr>Primary Infection</vt:lpstr>
      <vt:lpstr>Recurrent Infection</vt:lpstr>
      <vt:lpstr>Management and Treatment</vt:lpstr>
      <vt:lpstr>Molluscum Contagiosum</vt:lpstr>
      <vt:lpstr>Skin Findings</vt:lpstr>
      <vt:lpstr>Molluscum Contagiosum</vt:lpstr>
      <vt:lpstr>Management and Treatment</vt:lpstr>
      <vt:lpstr>Pediatric Considerations</vt:lpstr>
      <vt:lpstr>Varicella</vt:lpstr>
      <vt:lpstr>Skin Findings</vt:lpstr>
      <vt:lpstr>Management and Treatment</vt:lpstr>
      <vt:lpstr>Hand, Foot and Mouth Disease</vt:lpstr>
      <vt:lpstr>Skin Findings</vt:lpstr>
      <vt:lpstr>Management and Treatment</vt:lpstr>
      <vt:lpstr>Erythema Infectiosum (Fifth’s Disease)</vt:lpstr>
      <vt:lpstr>Skin Findings</vt:lpstr>
      <vt:lpstr>Prognosis/Treatment</vt:lpstr>
      <vt:lpstr>Erythema Infectiosum</vt:lpstr>
      <vt:lpstr>Kawasaki Disease</vt:lpstr>
      <vt:lpstr>Skin Findings</vt:lpstr>
      <vt:lpstr>Non-Skin Findings</vt:lpstr>
      <vt:lpstr>Treatment</vt:lpstr>
      <vt:lpstr>Kawasaki Disease</vt:lpstr>
      <vt:lpstr>Streptococcal Infection/Scarletina</vt:lpstr>
      <vt:lpstr>Pediculosis (head lice)</vt:lpstr>
      <vt:lpstr>Pediculosis</vt:lpstr>
      <vt:lpstr>Management and Treatment</vt:lpstr>
      <vt:lpstr>Scabies</vt:lpstr>
      <vt:lpstr>Management and Treatment</vt:lpstr>
      <vt:lpstr>Lyme Disease</vt:lpstr>
      <vt:lpstr>Skin Findings</vt:lpstr>
      <vt:lpstr>Management and Treatment</vt:lpstr>
      <vt:lpstr>Acanthosis Nigricans</vt:lpstr>
      <vt:lpstr>Skin/Non-Skin Findings</vt:lpstr>
      <vt:lpstr>Acanthosis Nigricans</vt:lpstr>
      <vt:lpstr>Management and Treatment</vt:lpstr>
      <vt:lpstr>Summary</vt:lpstr>
      <vt:lpstr>References</vt:lpstr>
    </vt:vector>
  </TitlesOfParts>
  <Company>Doctors Hospital at Renaissance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Assessment of the  School-Aged Child: Infectious vs. Non-Infectious</dc:title>
  <dc:creator>Melindra Rodriguez</dc:creator>
  <cp:lastModifiedBy>Melinda Rodriguez</cp:lastModifiedBy>
  <cp:revision>146</cp:revision>
  <dcterms:created xsi:type="dcterms:W3CDTF">2017-05-02T12:47:37Z</dcterms:created>
  <dcterms:modified xsi:type="dcterms:W3CDTF">2017-07-19T19:24:54Z</dcterms:modified>
</cp:coreProperties>
</file>